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7" r:id="rId12"/>
    <p:sldId id="278" r:id="rId13"/>
    <p:sldId id="268" r:id="rId14"/>
    <p:sldId id="270" r:id="rId15"/>
    <p:sldId id="273" r:id="rId16"/>
    <p:sldId id="272" r:id="rId17"/>
    <p:sldId id="267" r:id="rId18"/>
    <p:sldId id="269" r:id="rId19"/>
    <p:sldId id="271" r:id="rId20"/>
    <p:sldId id="275" r:id="rId21"/>
    <p:sldId id="274" r:id="rId22"/>
    <p:sldId id="276" r:id="rId23"/>
    <p:sldId id="279" r:id="rId24"/>
    <p:sldId id="280" r:id="rId25"/>
    <p:sldId id="281" r:id="rId26"/>
    <p:sldId id="282" r:id="rId27"/>
    <p:sldId id="283" r:id="rId28"/>
    <p:sldId id="26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229472g\Desktop\WASM\Teaching\EKSTU\New%20Microsoft%20Excel%20Worksheet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29472g\Desktop\UBC\Projects\Arsenic%20Precipitation\Data\Analytical%20PC-13%20to%20PC-16%20Dec%2020%2020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Sheet1!$A$1:$A$17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Sheet1!$B$1:$B$17</c:f>
              <c:numCache>
                <c:formatCode>General</c:formatCode>
                <c:ptCount val="17"/>
                <c:pt idx="0">
                  <c:v>0</c:v>
                </c:pt>
                <c:pt idx="1">
                  <c:v>8</c:v>
                </c:pt>
                <c:pt idx="2">
                  <c:v>15</c:v>
                </c:pt>
                <c:pt idx="3">
                  <c:v>21</c:v>
                </c:pt>
                <c:pt idx="4">
                  <c:v>26</c:v>
                </c:pt>
                <c:pt idx="5">
                  <c:v>30</c:v>
                </c:pt>
                <c:pt idx="6">
                  <c:v>32</c:v>
                </c:pt>
                <c:pt idx="7">
                  <c:v>33</c:v>
                </c:pt>
                <c:pt idx="8">
                  <c:v>34</c:v>
                </c:pt>
                <c:pt idx="9">
                  <c:v>34.5</c:v>
                </c:pt>
                <c:pt idx="10">
                  <c:v>34.65</c:v>
                </c:pt>
                <c:pt idx="11">
                  <c:v>34.75</c:v>
                </c:pt>
                <c:pt idx="12">
                  <c:v>34.799999999999997</c:v>
                </c:pt>
                <c:pt idx="13">
                  <c:v>34.840000000000003</c:v>
                </c:pt>
                <c:pt idx="14">
                  <c:v>34.869999999999997</c:v>
                </c:pt>
                <c:pt idx="15">
                  <c:v>34.89</c:v>
                </c:pt>
                <c:pt idx="16">
                  <c:v>35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2022768"/>
        <c:axId val="319555720"/>
      </c:scatterChart>
      <c:valAx>
        <c:axId val="312022768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Time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9555720"/>
        <c:crosses val="autoZero"/>
        <c:crossBetween val="midCat"/>
      </c:valAx>
      <c:valAx>
        <c:axId val="319555720"/>
        <c:scaling>
          <c:orientation val="minMax"/>
          <c:max val="6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Recovery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2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GB"/>
              <a:t>
</a:t>
            </a:r>
          </a:p>
        </c:rich>
      </c:tx>
      <c:layout>
        <c:manualLayout>
          <c:xMode val="edge"/>
          <c:yMode val="edge"/>
          <c:x val="0.49721913236929921"/>
          <c:y val="1.967213114754098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689210732553036"/>
          <c:y val="0"/>
          <c:w val="0.7931034482758621"/>
          <c:h val="0.75245901639344259"/>
        </c:manualLayout>
      </c:layout>
      <c:scatterChart>
        <c:scatterStyle val="lineMarker"/>
        <c:varyColors val="0"/>
        <c:ser>
          <c:idx val="3"/>
          <c:order val="0"/>
          <c:tx>
            <c:v>PC-16 (40 g/L acid)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'PC-16'!$B$16:$B$28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2.67</c:v>
                </c:pt>
                <c:pt idx="3">
                  <c:v>4.6100000000000003</c:v>
                </c:pt>
                <c:pt idx="4">
                  <c:v>22.11</c:v>
                </c:pt>
                <c:pt idx="5">
                  <c:v>26.55</c:v>
                </c:pt>
                <c:pt idx="6">
                  <c:v>28</c:v>
                </c:pt>
                <c:pt idx="7">
                  <c:v>44.7</c:v>
                </c:pt>
                <c:pt idx="8">
                  <c:v>47</c:v>
                </c:pt>
                <c:pt idx="9">
                  <c:v>49.15</c:v>
                </c:pt>
                <c:pt idx="10">
                  <c:v>51.79</c:v>
                </c:pt>
                <c:pt idx="11">
                  <c:v>69</c:v>
                </c:pt>
                <c:pt idx="12">
                  <c:v>70.069999999999993</c:v>
                </c:pt>
              </c:numCache>
            </c:numRef>
          </c:xVal>
          <c:yVal>
            <c:numRef>
              <c:f>'PC-16'!$F$16:$F$28</c:f>
              <c:numCache>
                <c:formatCode>0</c:formatCode>
                <c:ptCount val="13"/>
                <c:pt idx="0" formatCode="General">
                  <c:v>0</c:v>
                </c:pt>
                <c:pt idx="1">
                  <c:v>0</c:v>
                </c:pt>
                <c:pt idx="2">
                  <c:v>5.4285714285714288</c:v>
                </c:pt>
                <c:pt idx="3">
                  <c:v>7.0571428571428569</c:v>
                </c:pt>
                <c:pt idx="4">
                  <c:v>31.571428571428573</c:v>
                </c:pt>
                <c:pt idx="5">
                  <c:v>33.857142857142854</c:v>
                </c:pt>
                <c:pt idx="6">
                  <c:v>34.728571428571428</c:v>
                </c:pt>
                <c:pt idx="7">
                  <c:v>50.5</c:v>
                </c:pt>
                <c:pt idx="8">
                  <c:v>54.6</c:v>
                </c:pt>
                <c:pt idx="9">
                  <c:v>50.885714285714286</c:v>
                </c:pt>
                <c:pt idx="10">
                  <c:v>51.214285714285708</c:v>
                </c:pt>
                <c:pt idx="11">
                  <c:v>7.2714285714285705</c:v>
                </c:pt>
                <c:pt idx="12">
                  <c:v>7.2857142857142865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9350816"/>
        <c:axId val="169351208"/>
      </c:scatterChart>
      <c:valAx>
        <c:axId val="169350816"/>
        <c:scaling>
          <c:orientation val="minMax"/>
          <c:max val="75"/>
        </c:scaling>
        <c:delete val="1"/>
        <c:axPos val="b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/>
                  <a:t>Time (h)</a:t>
                </a:r>
              </a:p>
            </c:rich>
          </c:tx>
          <c:layout>
            <c:manualLayout>
              <c:xMode val="edge"/>
              <c:yMode val="edge"/>
              <c:x val="0.46162405839199133"/>
              <c:y val="0.8150079105138444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crossAx val="169351208"/>
        <c:crosses val="autoZero"/>
        <c:crossBetween val="midCat"/>
        <c:majorUnit val="5"/>
      </c:valAx>
      <c:valAx>
        <c:axId val="169351208"/>
        <c:scaling>
          <c:orientation val="minMax"/>
          <c:max val="100"/>
          <c:min val="0"/>
        </c:scaling>
        <c:delete val="1"/>
        <c:axPos val="l"/>
        <c:title>
          <c:tx>
            <c:rich>
              <a:bodyPr/>
              <a:lstStyle/>
              <a:p>
                <a:pPr>
                  <a:defRPr sz="92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AU" sz="1600" b="1" i="0" u="none" strike="noStrike" baseline="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[As</a:t>
                </a:r>
                <a:r>
                  <a:rPr lang="en-AU" sz="1600" b="1" i="0" u="none" strike="noStrike" baseline="3000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5-</a:t>
                </a:r>
                <a:r>
                  <a:rPr lang="en-AU" sz="1600" b="1" i="0" u="none" strike="noStrike" baseline="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]</a:t>
                </a:r>
                <a:endParaRPr lang="en-GB" sz="925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>
                  <a:defRPr sz="92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GB" sz="925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4515258540246653E-2"/>
              <c:y val="0.3664237266380244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crossAx val="169350816"/>
        <c:crosses val="autoZero"/>
        <c:crossBetween val="midCat"/>
        <c:majorUnit val="20"/>
        <c:minorUnit val="0.2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9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0.3794</cdr:x>
      <cdr:y>0.30314</cdr:y>
    </cdr:from>
    <cdr:to>
      <cdr:x>0.3794</cdr:x>
      <cdr:y>0.69686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2063489" y="980261"/>
          <a:ext cx="0" cy="1273216"/>
        </a:xfrm>
        <a:prstGeom xmlns:a="http://schemas.openxmlformats.org/drawingml/2006/main" prst="line">
          <a:avLst/>
        </a:prstGeom>
        <a:ln xmlns:a="http://schemas.openxmlformats.org/drawingml/2006/main" w="19050"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27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49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35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11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65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020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127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68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36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4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117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908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2957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674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142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9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88AD6-A159-4402-87C5-C99263E070AF}" type="datetimeFigureOut">
              <a:rPr lang="en-GB" smtClean="0"/>
              <a:t>11/12/2015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0DCB916-70F7-4A12-878E-C3B8E5A9C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61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geshchemicals.com/arsenic-trioxide.htm" TargetMode="External"/><Relationship Id="rId2" Type="http://schemas.openxmlformats.org/officeDocument/2006/relationships/hyperlink" Target="http://www.mcc.com.cn/mccen/focus/_325423/347090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Processing arsenical copper sulphide ores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err="1" smtClean="0"/>
              <a:t>Dr.</a:t>
            </a:r>
            <a:r>
              <a:rPr lang="en-AU" dirty="0" smtClean="0"/>
              <a:t> Laurence Dyer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938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Non-arsenical ores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Historically, copper sulphides have been simple to process</a:t>
            </a:r>
          </a:p>
          <a:p>
            <a:endParaRPr lang="en-AU" dirty="0" smtClean="0"/>
          </a:p>
          <a:p>
            <a:r>
              <a:rPr lang="en-AU" dirty="0" smtClean="0"/>
              <a:t>The minerals float easily</a:t>
            </a:r>
          </a:p>
          <a:p>
            <a:endParaRPr lang="en-AU" dirty="0" smtClean="0"/>
          </a:p>
          <a:p>
            <a:r>
              <a:rPr lang="en-AU" dirty="0" smtClean="0"/>
              <a:t>Concentrate is smelted</a:t>
            </a:r>
          </a:p>
          <a:p>
            <a:endParaRPr lang="en-AU" dirty="0" smtClean="0"/>
          </a:p>
          <a:p>
            <a:r>
              <a:rPr lang="en-AU" dirty="0" smtClean="0"/>
              <a:t>Relatively pure copper is produced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674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Smelting in more detail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29649"/>
            <a:ext cx="8915400" cy="4913522"/>
          </a:xfrm>
        </p:spPr>
        <p:txBody>
          <a:bodyPr>
            <a:normAutofit/>
          </a:bodyPr>
          <a:lstStyle/>
          <a:p>
            <a:r>
              <a:rPr lang="en-AU" dirty="0" smtClean="0"/>
              <a:t>Stage 1: Copper sulphide concentrate (</a:t>
            </a:r>
            <a:r>
              <a:rPr lang="en-AU" dirty="0" err="1" smtClean="0"/>
              <a:t>CuS</a:t>
            </a:r>
            <a:r>
              <a:rPr lang="en-AU" dirty="0" smtClean="0"/>
              <a:t>, CuFeS</a:t>
            </a:r>
            <a:r>
              <a:rPr lang="en-AU" baseline="-25000" dirty="0" smtClean="0"/>
              <a:t>2</a:t>
            </a:r>
            <a:r>
              <a:rPr lang="en-AU" dirty="0" smtClean="0"/>
              <a:t>, impurities) are added to a furnace with some air</a:t>
            </a:r>
          </a:p>
          <a:p>
            <a:endParaRPr lang="en-AU" dirty="0" smtClean="0"/>
          </a:p>
          <a:p>
            <a:r>
              <a:rPr lang="en-AU" dirty="0" smtClean="0"/>
              <a:t>Impurities are oxidised forming a slag, </a:t>
            </a:r>
          </a:p>
          <a:p>
            <a:r>
              <a:rPr lang="en-AU" dirty="0" smtClean="0"/>
              <a:t>sulphide matte contains Cu &amp; Fe</a:t>
            </a:r>
          </a:p>
          <a:p>
            <a:endParaRPr lang="en-AU" dirty="0"/>
          </a:p>
          <a:p>
            <a:r>
              <a:rPr lang="en-AU" dirty="0" smtClean="0"/>
              <a:t>Matte is fed into converter with air, </a:t>
            </a:r>
          </a:p>
          <a:p>
            <a:r>
              <a:rPr lang="en-AU" dirty="0" smtClean="0"/>
              <a:t>lime and silica</a:t>
            </a:r>
          </a:p>
          <a:p>
            <a:endParaRPr lang="en-AU" dirty="0"/>
          </a:p>
          <a:p>
            <a:r>
              <a:rPr lang="en-AU" dirty="0" smtClean="0"/>
              <a:t>Fe, Si, Ca, Mg oxide slag formed, </a:t>
            </a:r>
          </a:p>
          <a:p>
            <a:r>
              <a:rPr lang="en-AU" dirty="0" smtClean="0"/>
              <a:t>sulphur released as SO</a:t>
            </a:r>
            <a:r>
              <a:rPr lang="en-AU" baseline="-25000" dirty="0" smtClean="0"/>
              <a:t>2</a:t>
            </a:r>
            <a:endParaRPr lang="en-GB" baseline="-25000" dirty="0"/>
          </a:p>
        </p:txBody>
      </p:sp>
      <p:pic>
        <p:nvPicPr>
          <p:cNvPr id="4" name="Picture 2" descr="http://www.mcc.com.cn/mccoldfile/Focus/2009/8/2009081611271098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020" y="2809301"/>
            <a:ext cx="4499452" cy="337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358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Chemistry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First reaction:</a:t>
            </a:r>
          </a:p>
          <a:p>
            <a:endParaRPr lang="en-AU" baseline="-25000" dirty="0"/>
          </a:p>
          <a:p>
            <a:endParaRPr lang="en-AU" baseline="-25000" dirty="0" smtClean="0"/>
          </a:p>
          <a:p>
            <a:r>
              <a:rPr lang="en-AU" dirty="0" smtClean="0"/>
              <a:t>Either copper is reduced from II to I or iron from III to II, </a:t>
            </a:r>
            <a:r>
              <a:rPr lang="en-AU" dirty="0" err="1" smtClean="0"/>
              <a:t>ferrosillicate</a:t>
            </a:r>
            <a:r>
              <a:rPr lang="en-AU" dirty="0" smtClean="0"/>
              <a:t> formed along with sulphur dioxide</a:t>
            </a:r>
          </a:p>
          <a:p>
            <a:endParaRPr lang="en-AU" dirty="0"/>
          </a:p>
          <a:p>
            <a:r>
              <a:rPr lang="en-AU" dirty="0" smtClean="0"/>
              <a:t>Additional air: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Resulting copper is ~98 % pure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72848" y="2577947"/>
                <a:ext cx="48495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𝐶𝑢𝐹𝑒𝑆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𝑆𝑖𝑂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 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𝑆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𝐹𝑒𝑆𝑖𝑂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848" y="2577947"/>
                <a:ext cx="4849533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07445" y="4757450"/>
                <a:ext cx="24825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𝑆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 2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𝐶𝑢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445" y="4757450"/>
                <a:ext cx="248253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474" r="-491" b="-1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771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Add arsenic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0312" y="2133600"/>
            <a:ext cx="8034299" cy="3777622"/>
          </a:xfrm>
        </p:spPr>
        <p:txBody>
          <a:bodyPr/>
          <a:lstStyle/>
          <a:p>
            <a:r>
              <a:rPr lang="en-AU" dirty="0" smtClean="0"/>
              <a:t>Arsenic from copper smelting is mining’s largest contribution of As pollution</a:t>
            </a:r>
          </a:p>
          <a:p>
            <a:endParaRPr lang="en-AU" dirty="0"/>
          </a:p>
          <a:p>
            <a:r>
              <a:rPr lang="en-AU" dirty="0" smtClean="0"/>
              <a:t>Smelting converts relatively insoluble As minerals into soluble compounds</a:t>
            </a:r>
          </a:p>
          <a:p>
            <a:endParaRPr lang="en-AU" dirty="0"/>
          </a:p>
          <a:p>
            <a:r>
              <a:rPr lang="en-AU" dirty="0" smtClean="0"/>
              <a:t>Arsenic compounds expelled in off-gas (As</a:t>
            </a:r>
            <a:r>
              <a:rPr lang="en-AU" baseline="-25000" dirty="0" smtClean="0"/>
              <a:t>3</a:t>
            </a:r>
            <a:r>
              <a:rPr lang="en-AU" dirty="0" smtClean="0"/>
              <a:t>O</a:t>
            </a:r>
            <a:r>
              <a:rPr lang="en-AU" baseline="-25000" dirty="0" smtClean="0"/>
              <a:t>5</a:t>
            </a:r>
            <a:r>
              <a:rPr lang="en-AU" dirty="0" smtClean="0"/>
              <a:t>) and slag (As</a:t>
            </a:r>
            <a:r>
              <a:rPr lang="en-AU" baseline="-25000" dirty="0" smtClean="0"/>
              <a:t>2</a:t>
            </a:r>
            <a:r>
              <a:rPr lang="en-AU" dirty="0" smtClean="0"/>
              <a:t>O</a:t>
            </a:r>
            <a:r>
              <a:rPr lang="en-AU" baseline="-25000" dirty="0" smtClean="0"/>
              <a:t>3</a:t>
            </a:r>
            <a:r>
              <a:rPr lang="en-AU" dirty="0" smtClean="0"/>
              <a:t>)</a:t>
            </a:r>
          </a:p>
          <a:p>
            <a:endParaRPr lang="en-AU" dirty="0"/>
          </a:p>
          <a:p>
            <a:r>
              <a:rPr lang="en-AU" dirty="0" smtClean="0"/>
              <a:t>Smelters charge penalties for As and will not process material with &gt;0.5 %</a:t>
            </a:r>
            <a:endParaRPr lang="en-GB" dirty="0"/>
          </a:p>
        </p:txBody>
      </p:sp>
      <p:pic>
        <p:nvPicPr>
          <p:cNvPr id="2050" name="Picture 2" descr="http://2.wlimg.com/product_images/bc-full/dir_29/868839/arsenic-trioxide-14874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77" y="1905000"/>
            <a:ext cx="3107444" cy="414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828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Arsenic occurrences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Most copper sulphides contain iron sulphides like pyrite (FeS</a:t>
            </a:r>
            <a:r>
              <a:rPr lang="en-AU" baseline="-25000" dirty="0" smtClean="0"/>
              <a:t>2</a:t>
            </a:r>
            <a:r>
              <a:rPr lang="en-AU" dirty="0" smtClean="0"/>
              <a:t>)</a:t>
            </a:r>
          </a:p>
          <a:p>
            <a:endParaRPr lang="en-AU" dirty="0"/>
          </a:p>
          <a:p>
            <a:r>
              <a:rPr lang="en-AU" dirty="0" err="1" smtClean="0"/>
              <a:t>Arsenopyrite</a:t>
            </a:r>
            <a:r>
              <a:rPr lang="en-AU" dirty="0" smtClean="0"/>
              <a:t> (</a:t>
            </a:r>
            <a:r>
              <a:rPr lang="en-AU" dirty="0" err="1" smtClean="0"/>
              <a:t>FeAsS</a:t>
            </a:r>
            <a:r>
              <a:rPr lang="en-AU" dirty="0" smtClean="0"/>
              <a:t>) is a common alteration of pyrite</a:t>
            </a:r>
          </a:p>
          <a:p>
            <a:endParaRPr lang="en-AU" dirty="0"/>
          </a:p>
          <a:p>
            <a:r>
              <a:rPr lang="en-AU" dirty="0" smtClean="0"/>
              <a:t>Several enargite (Cu</a:t>
            </a:r>
            <a:r>
              <a:rPr lang="en-AU" baseline="-25000" dirty="0" smtClean="0"/>
              <a:t>3</a:t>
            </a:r>
            <a:r>
              <a:rPr lang="en-AU" dirty="0" smtClean="0"/>
              <a:t>AsS</a:t>
            </a:r>
            <a:r>
              <a:rPr lang="en-AU" baseline="-25000" dirty="0" smtClean="0"/>
              <a:t>4</a:t>
            </a:r>
            <a:r>
              <a:rPr lang="en-AU" dirty="0" smtClean="0"/>
              <a:t>) deposits have been discovered</a:t>
            </a:r>
          </a:p>
          <a:p>
            <a:endParaRPr lang="en-AU" dirty="0"/>
          </a:p>
          <a:p>
            <a:r>
              <a:rPr lang="en-AU" dirty="0" smtClean="0"/>
              <a:t>These are particularly common in South America</a:t>
            </a:r>
          </a:p>
          <a:p>
            <a:endParaRPr lang="en-AU" dirty="0"/>
          </a:p>
          <a:p>
            <a:r>
              <a:rPr lang="en-AU" dirty="0" smtClean="0"/>
              <a:t>As can range from insignificant to 10 % of the concentrate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331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So what do we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Hydrometallurgy is the only remaining option</a:t>
            </a:r>
          </a:p>
          <a:p>
            <a:endParaRPr lang="en-AU" dirty="0"/>
          </a:p>
          <a:p>
            <a:r>
              <a:rPr lang="en-AU" dirty="0" smtClean="0"/>
              <a:t>Copper sulphides are notoriously difficult to leach (refractory)</a:t>
            </a:r>
          </a:p>
          <a:p>
            <a:endParaRPr lang="en-AU" dirty="0"/>
          </a:p>
          <a:p>
            <a:r>
              <a:rPr lang="en-AU" dirty="0" smtClean="0"/>
              <a:t>Options:</a:t>
            </a:r>
          </a:p>
          <a:p>
            <a:pPr lvl="1"/>
            <a:r>
              <a:rPr lang="en-AU" dirty="0" smtClean="0"/>
              <a:t>Pre-leaching arsenic</a:t>
            </a:r>
          </a:p>
          <a:p>
            <a:pPr lvl="1"/>
            <a:r>
              <a:rPr lang="en-AU" dirty="0" smtClean="0"/>
              <a:t>Copper leaching technology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1291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Pre-leaching arsenic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Alkaline sodium sulphide leach applied to enargite</a:t>
            </a:r>
          </a:p>
          <a:p>
            <a:endParaRPr lang="en-AU" dirty="0"/>
          </a:p>
          <a:p>
            <a:r>
              <a:rPr lang="en-AU" dirty="0" smtClean="0"/>
              <a:t>Arsenic selectively solubilised</a:t>
            </a:r>
          </a:p>
          <a:p>
            <a:endParaRPr lang="en-AU" dirty="0"/>
          </a:p>
          <a:p>
            <a:r>
              <a:rPr lang="en-AU" dirty="0" smtClean="0"/>
              <a:t>Copper remaining as Cu</a:t>
            </a:r>
            <a:r>
              <a:rPr lang="en-AU" baseline="-25000" dirty="0" smtClean="0"/>
              <a:t>1.5</a:t>
            </a:r>
            <a:r>
              <a:rPr lang="en-AU" dirty="0" smtClean="0"/>
              <a:t>S</a:t>
            </a:r>
          </a:p>
          <a:p>
            <a:endParaRPr lang="en-AU" dirty="0"/>
          </a:p>
          <a:p>
            <a:r>
              <a:rPr lang="en-AU" dirty="0" smtClean="0"/>
              <a:t>Can also solubilise some gold from Au-bearing material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3257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Hydrometallurgical options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Pressure oxidation</a:t>
            </a:r>
          </a:p>
          <a:p>
            <a:endParaRPr lang="en-AU" dirty="0"/>
          </a:p>
          <a:p>
            <a:r>
              <a:rPr lang="en-AU" dirty="0" smtClean="0"/>
              <a:t>Most common </a:t>
            </a:r>
            <a:r>
              <a:rPr lang="en-AU" dirty="0" err="1" smtClean="0"/>
              <a:t>hydromet</a:t>
            </a:r>
            <a:r>
              <a:rPr lang="en-AU" dirty="0" smtClean="0"/>
              <a:t> approach to copper sulphides</a:t>
            </a:r>
          </a:p>
          <a:p>
            <a:endParaRPr lang="en-AU" dirty="0"/>
          </a:p>
          <a:p>
            <a:r>
              <a:rPr lang="en-AU" dirty="0" smtClean="0"/>
              <a:t>High temperatures (in excess of 150 </a:t>
            </a:r>
            <a:r>
              <a:rPr lang="en-AU" dirty="0" smtClean="0">
                <a:sym typeface="Symbol" panose="05050102010706020507" pitchFamily="18" charset="2"/>
              </a:rPr>
              <a:t>C), thus high pressure</a:t>
            </a:r>
          </a:p>
          <a:p>
            <a:endParaRPr lang="en-AU" dirty="0">
              <a:sym typeface="Symbol" panose="05050102010706020507" pitchFamily="18" charset="2"/>
            </a:endParaRPr>
          </a:p>
          <a:p>
            <a:r>
              <a:rPr lang="en-AU" dirty="0" smtClean="0">
                <a:sym typeface="Symbol" panose="05050102010706020507" pitchFamily="18" charset="2"/>
              </a:rPr>
              <a:t>Combines sulphuric acid, ferric ions and oxygen to oxidise the concentrate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68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Pressure oxidation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Additional expense of elevated temperature</a:t>
            </a:r>
          </a:p>
          <a:p>
            <a:endParaRPr lang="en-AU" dirty="0"/>
          </a:p>
          <a:p>
            <a:r>
              <a:rPr lang="en-AU" dirty="0" smtClean="0"/>
              <a:t>Requirement of autoclave</a:t>
            </a:r>
          </a:p>
          <a:p>
            <a:endParaRPr lang="en-AU" dirty="0"/>
          </a:p>
          <a:p>
            <a:r>
              <a:rPr lang="en-AU" dirty="0" smtClean="0"/>
              <a:t>High oxygen usage species fully oxidised under harsh conditions</a:t>
            </a:r>
          </a:p>
          <a:p>
            <a:endParaRPr lang="en-AU" dirty="0"/>
          </a:p>
          <a:p>
            <a:r>
              <a:rPr lang="en-AU" dirty="0" smtClean="0"/>
              <a:t>General reaction: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164375" y="5221995"/>
                <a:ext cx="6005618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𝐶𝑢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𝐴𝑠𝑆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3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375" y="5221995"/>
                <a:ext cx="6005618" cy="52418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10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Fe(III)/Fe(II) couple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Fe(III)/Fe(II) couple used for charge transfer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Regenerated by oxygen addition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Actual oxidation:</a:t>
            </a:r>
          </a:p>
          <a:p>
            <a:endParaRPr lang="en-AU" dirty="0"/>
          </a:p>
          <a:p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752618" y="2789498"/>
                <a:ext cx="18178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618" y="2789498"/>
                <a:ext cx="1817870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2349" r="-33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243373" y="3883911"/>
                <a:ext cx="36070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𝑂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373" y="3883911"/>
                <a:ext cx="360707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845" r="-1014" b="-1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194864" y="5220181"/>
                <a:ext cx="7704096" cy="280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𝐶𝑢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𝐴𝑠𝑆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𝐴𝑠𝑂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3−</m:t>
                          </m:r>
                        </m:sup>
                      </m:sSub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0</m:t>
                          </m:r>
                        </m:sup>
                      </m:s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40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5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864" y="5220181"/>
                <a:ext cx="7704096" cy="280974"/>
              </a:xfrm>
              <a:prstGeom prst="rect">
                <a:avLst/>
              </a:prstGeom>
              <a:blipFill rotWithShape="0">
                <a:blip r:embed="rId4"/>
                <a:stretch>
                  <a:fillRect l="-158" b="-21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962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Fe(III)/Fe(II)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Regeneration of Fe(III)</a:t>
            </a:r>
          </a:p>
          <a:p>
            <a:pPr marL="0" indent="0">
              <a:buNone/>
            </a:pPr>
            <a:endParaRPr lang="en-AU" dirty="0"/>
          </a:p>
          <a:p>
            <a:endParaRPr lang="en-AU" dirty="0" smtClean="0"/>
          </a:p>
          <a:p>
            <a:r>
              <a:rPr lang="en-AU" dirty="0" smtClean="0"/>
              <a:t>Iron cancels in overall equation, same result achieved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820180" y="2615878"/>
                <a:ext cx="4453463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f>
                        <m:f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35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𝑂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180" y="2615878"/>
                <a:ext cx="4453463" cy="52418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481809" y="4115755"/>
                <a:ext cx="10578280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𝐶𝑢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𝐴𝑠𝑆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AU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𝐴𝑠𝑂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3−</m:t>
                          </m:r>
                        </m:sup>
                      </m:sSub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0</m:t>
                          </m:r>
                        </m:sup>
                      </m:s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5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809" y="4115755"/>
                <a:ext cx="10578280" cy="52418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3592011" y="4310948"/>
            <a:ext cx="555584" cy="1710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542388" y="4310948"/>
            <a:ext cx="555584" cy="1710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0270603" y="4338021"/>
            <a:ext cx="555584" cy="1710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1280160" y="4338020"/>
            <a:ext cx="555584" cy="1710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403206" y="5123865"/>
                <a:ext cx="6527941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𝐶𝑢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𝐴𝑠𝑆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AU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𝐴𝑠𝑂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3−</m:t>
                          </m:r>
                        </m:sup>
                      </m:sSub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0</m:t>
                          </m:r>
                        </m:sup>
                      </m:s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206" y="5123865"/>
                <a:ext cx="6527941" cy="52418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82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Pressure Oxidation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Lower temperatures are more oxygen efficient but rate and recovery suffer</a:t>
            </a:r>
          </a:p>
          <a:p>
            <a:endParaRPr lang="en-AU" dirty="0"/>
          </a:p>
          <a:p>
            <a:r>
              <a:rPr lang="en-AU" dirty="0" smtClean="0"/>
              <a:t>Ferric ions are present and precipitate with generated arsenate</a:t>
            </a:r>
          </a:p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Solid is generally very stable and can be expelled with waste</a:t>
            </a:r>
          </a:p>
          <a:p>
            <a:endParaRPr lang="en-AU" dirty="0"/>
          </a:p>
          <a:p>
            <a:r>
              <a:rPr lang="en-AU" dirty="0" smtClean="0"/>
              <a:t>Consumes ferric ions from solution (slows oxidation)</a:t>
            </a:r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75383" y="3602516"/>
                <a:ext cx="3096489" cy="280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3−</m:t>
                          </m:r>
                        </m:sup>
                      </m:sSubSup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b>
                        <m:sSub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</m:sSub>
                      <m:r>
                        <a:rPr lang="en-AU" b="0" i="0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.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𝑂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383" y="3602516"/>
                <a:ext cx="3096489" cy="280974"/>
              </a:xfrm>
              <a:prstGeom prst="rect">
                <a:avLst/>
              </a:prstGeom>
              <a:blipFill rotWithShape="0">
                <a:blip r:embed="rId2"/>
                <a:stretch>
                  <a:fillRect l="-984" r="-1181" b="-1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866920" y="3558337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Ideally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074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Pressure Oxidation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Needs to supply ferric ions to precipitate arsenic</a:t>
            </a:r>
          </a:p>
          <a:p>
            <a:endParaRPr lang="en-AU" dirty="0"/>
          </a:p>
          <a:p>
            <a:r>
              <a:rPr lang="en-AU" dirty="0" smtClean="0"/>
              <a:t>Dissolution of iron-bearing minerals required</a:t>
            </a:r>
          </a:p>
          <a:p>
            <a:endParaRPr lang="en-AU" dirty="0"/>
          </a:p>
          <a:p>
            <a:r>
              <a:rPr lang="en-AU" dirty="0" smtClean="0"/>
              <a:t>Oxidation of pyrite likely source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Further consumption of oxygen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41493" y="4428781"/>
                <a:ext cx="4661725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493" y="4428781"/>
                <a:ext cx="4661725" cy="52418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026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Overall reaction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Thus there are three reactions occurring</a:t>
            </a:r>
          </a:p>
          <a:p>
            <a:pPr lvl="1"/>
            <a:r>
              <a:rPr lang="en-AU" dirty="0" smtClean="0"/>
              <a:t>Enargite dissolution</a:t>
            </a:r>
          </a:p>
          <a:p>
            <a:pPr lvl="1"/>
            <a:r>
              <a:rPr lang="en-AU" dirty="0" smtClean="0"/>
              <a:t>Pyrite dissolution</a:t>
            </a:r>
          </a:p>
          <a:p>
            <a:pPr lvl="1"/>
            <a:r>
              <a:rPr lang="en-AU" dirty="0" smtClean="0"/>
              <a:t>Ferric arsenate precipitation</a:t>
            </a:r>
          </a:p>
          <a:p>
            <a:endParaRPr lang="en-AU" dirty="0"/>
          </a:p>
          <a:p>
            <a:endParaRPr lang="en-AU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54146" y="3657600"/>
                <a:ext cx="6385531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𝐶𝑢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𝐴𝑠𝑆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6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8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10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146" y="3657600"/>
                <a:ext cx="6385531" cy="52418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98666" y="5104453"/>
                <a:ext cx="3883692" cy="280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b>
                        <m:sSub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</m:sSub>
                      <m:r>
                        <a:rPr lang="en-AU" b="0" i="0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.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𝑂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666" y="5104453"/>
                <a:ext cx="3883692" cy="280974"/>
              </a:xfrm>
              <a:prstGeom prst="rect">
                <a:avLst/>
              </a:prstGeom>
              <a:blipFill rotWithShape="0">
                <a:blip r:embed="rId3"/>
                <a:stretch>
                  <a:fillRect l="-1256" r="-1413" b="-21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16047" y="4357614"/>
                <a:ext cx="4661725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47" y="4357614"/>
                <a:ext cx="4661725" cy="52418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645274" y="5621212"/>
                <a:ext cx="7590476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𝐶𝑢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𝐴𝑠𝑆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3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.2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𝑂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6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6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274" y="5621212"/>
                <a:ext cx="7590476" cy="52418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4093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CESL 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The CESL process involves the addition of chloride ions to the pressure leach system</a:t>
            </a:r>
          </a:p>
          <a:p>
            <a:endParaRPr lang="en-AU" dirty="0" smtClean="0"/>
          </a:p>
          <a:p>
            <a:r>
              <a:rPr lang="en-AU" dirty="0" smtClean="0"/>
              <a:t>150 </a:t>
            </a:r>
            <a:r>
              <a:rPr lang="en-AU" dirty="0" smtClean="0">
                <a:sym typeface="Symbol" panose="05050102010706020507" pitchFamily="18" charset="2"/>
              </a:rPr>
              <a:t>C, 0.3 M Cl</a:t>
            </a:r>
            <a:r>
              <a:rPr lang="en-AU" baseline="30000" dirty="0" smtClean="0">
                <a:sym typeface="Symbol" panose="05050102010706020507" pitchFamily="18" charset="2"/>
              </a:rPr>
              <a:t>-</a:t>
            </a:r>
            <a:endParaRPr lang="en-AU" baseline="30000" dirty="0"/>
          </a:p>
          <a:p>
            <a:endParaRPr lang="en-AU" dirty="0"/>
          </a:p>
          <a:p>
            <a:r>
              <a:rPr lang="en-AU" dirty="0" smtClean="0"/>
              <a:t>This creates more oxidising conditions and increases reaction </a:t>
            </a:r>
            <a:r>
              <a:rPr lang="en-AU" dirty="0" smtClean="0"/>
              <a:t>rates</a:t>
            </a:r>
          </a:p>
          <a:p>
            <a:endParaRPr lang="en-AU" dirty="0"/>
          </a:p>
          <a:p>
            <a:r>
              <a:rPr lang="en-AU" dirty="0" smtClean="0"/>
              <a:t>Iron minerals dissolve more readily</a:t>
            </a:r>
          </a:p>
          <a:p>
            <a:endParaRPr lang="en-AU" dirty="0"/>
          </a:p>
          <a:p>
            <a:r>
              <a:rPr lang="en-AU" dirty="0" smtClean="0"/>
              <a:t>FeAsO</a:t>
            </a:r>
            <a:r>
              <a:rPr lang="en-AU" baseline="-25000" dirty="0" smtClean="0"/>
              <a:t>4</a:t>
            </a:r>
            <a:r>
              <a:rPr lang="en-AU" dirty="0" smtClean="0"/>
              <a:t> is generally stable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42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Biological oxidation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Several species examined:</a:t>
            </a:r>
          </a:p>
          <a:p>
            <a:pPr lvl="1"/>
            <a:r>
              <a:rPr lang="en-AU" dirty="0" err="1" smtClean="0"/>
              <a:t>Sulfolobus</a:t>
            </a:r>
            <a:r>
              <a:rPr lang="en-AU" dirty="0" smtClean="0"/>
              <a:t> BC</a:t>
            </a:r>
          </a:p>
          <a:p>
            <a:pPr lvl="1"/>
            <a:r>
              <a:rPr lang="en-AU" dirty="0" smtClean="0"/>
              <a:t>As-tolerant </a:t>
            </a:r>
            <a:r>
              <a:rPr lang="en-AU" dirty="0" err="1" smtClean="0"/>
              <a:t>acidithiobacillus</a:t>
            </a:r>
            <a:r>
              <a:rPr lang="en-AU" dirty="0" smtClean="0"/>
              <a:t> </a:t>
            </a:r>
            <a:r>
              <a:rPr lang="en-AU" dirty="0" err="1" smtClean="0"/>
              <a:t>ferooxidans</a:t>
            </a:r>
            <a:endParaRPr lang="en-AU" dirty="0" smtClean="0"/>
          </a:p>
          <a:p>
            <a:pPr lvl="1"/>
            <a:r>
              <a:rPr lang="en-AU" dirty="0" smtClean="0"/>
              <a:t>Thermophiles</a:t>
            </a:r>
          </a:p>
          <a:p>
            <a:endParaRPr lang="en-AU" dirty="0"/>
          </a:p>
          <a:p>
            <a:r>
              <a:rPr lang="en-AU" dirty="0" smtClean="0"/>
              <a:t>Also conducted in the sulphuric acid, ferric ion system</a:t>
            </a:r>
          </a:p>
          <a:p>
            <a:endParaRPr lang="en-AU" dirty="0"/>
          </a:p>
          <a:p>
            <a:r>
              <a:rPr lang="en-AU" dirty="0" smtClean="0"/>
              <a:t>Reasonable enargite extraction achieved</a:t>
            </a:r>
          </a:p>
          <a:p>
            <a:endParaRPr lang="en-A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7854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Biological oxidation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Kinetics are slower than pressure oxidation</a:t>
            </a:r>
          </a:p>
          <a:p>
            <a:endParaRPr lang="en-AU" dirty="0"/>
          </a:p>
          <a:p>
            <a:r>
              <a:rPr lang="en-AU" dirty="0" smtClean="0"/>
              <a:t>Cheaper and more reagent efficient, generates elemental sulphur</a:t>
            </a:r>
          </a:p>
          <a:p>
            <a:endParaRPr lang="en-AU" dirty="0"/>
          </a:p>
          <a:p>
            <a:r>
              <a:rPr lang="en-AU" dirty="0" smtClean="0"/>
              <a:t>Showed some preference for other sulphide minerals (pyrite)</a:t>
            </a:r>
          </a:p>
          <a:p>
            <a:endParaRPr lang="en-AU" dirty="0"/>
          </a:p>
          <a:p>
            <a:r>
              <a:rPr lang="en-AU" dirty="0" smtClean="0"/>
              <a:t>May create different arsenate ions, which may lead to unstable products</a:t>
            </a:r>
          </a:p>
          <a:p>
            <a:endParaRPr lang="en-A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990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Atmospheric Leaching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Similar to process to pressure oxidation</a:t>
            </a:r>
          </a:p>
          <a:p>
            <a:endParaRPr lang="en-AU" dirty="0"/>
          </a:p>
          <a:p>
            <a:r>
              <a:rPr lang="en-AU" dirty="0" smtClean="0"/>
              <a:t>Major difference is temperatures range from 60-90 </a:t>
            </a:r>
            <a:r>
              <a:rPr lang="en-AU" dirty="0" smtClean="0">
                <a:sym typeface="Symbol" panose="05050102010706020507" pitchFamily="18" charset="2"/>
              </a:rPr>
              <a:t>C</a:t>
            </a:r>
          </a:p>
          <a:p>
            <a:endParaRPr lang="en-AU" dirty="0">
              <a:sym typeface="Symbol" panose="05050102010706020507" pitchFamily="18" charset="2"/>
            </a:endParaRPr>
          </a:p>
          <a:p>
            <a:r>
              <a:rPr lang="en-AU" dirty="0" smtClean="0">
                <a:sym typeface="Symbol" panose="05050102010706020507" pitchFamily="18" charset="2"/>
              </a:rPr>
              <a:t>This creates slower kinetics and different products</a:t>
            </a:r>
            <a:endParaRPr lang="en-AU" dirty="0" smtClean="0"/>
          </a:p>
          <a:p>
            <a:endParaRPr lang="en-AU" dirty="0"/>
          </a:p>
          <a:p>
            <a:r>
              <a:rPr lang="en-AU" b="1" dirty="0" smtClean="0"/>
              <a:t>Tends to form more elemental sulphur than sulphate</a:t>
            </a:r>
          </a:p>
          <a:p>
            <a:endParaRPr lang="en-AU" dirty="0"/>
          </a:p>
          <a:p>
            <a:r>
              <a:rPr lang="en-AU" dirty="0" smtClean="0"/>
              <a:t>Therefore there is a saving in both reagents and energy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5496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Atmospheric leaching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Reagent and energy saving: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Elemental sulphur generation saves a lot of oxygen</a:t>
            </a:r>
            <a:endParaRPr lang="en-A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851069" y="2765372"/>
                <a:ext cx="6391686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𝐶𝑢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𝐴𝑠𝑆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0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9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𝑂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069" y="2765372"/>
                <a:ext cx="6391686" cy="51860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851069" y="3512576"/>
            <a:ext cx="6537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Including pyrite oxidation for ferric arsenate precipitation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89212" y="4110508"/>
                <a:ext cx="8140049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𝐶𝑢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𝐴𝑠𝑆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𝐹𝑒𝑆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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𝐶𝑢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2+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𝐹𝑒𝐴𝑠𝑂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.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𝐻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𝑂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0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𝑆𝑂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4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2−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212" y="4110508"/>
                <a:ext cx="8140049" cy="52418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2174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Galvanox</a:t>
            </a:r>
            <a:r>
              <a:rPr lang="en-AU" baseline="30000" dirty="0" err="1" smtClean="0"/>
              <a:t>TM</a:t>
            </a:r>
            <a:endParaRPr lang="en-GB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Uses the galvanic interaction between pyrite and chalcopyrite to achieve viable copper dissolution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Electrical contact aids charge transfer</a:t>
            </a:r>
            <a:endParaRPr lang="en-GB" dirty="0"/>
          </a:p>
        </p:txBody>
      </p:sp>
      <p:sp>
        <p:nvSpPr>
          <p:cNvPr id="4" name="Freeform 3"/>
          <p:cNvSpPr/>
          <p:nvPr/>
        </p:nvSpPr>
        <p:spPr>
          <a:xfrm>
            <a:off x="5876731" y="3286790"/>
            <a:ext cx="1244906" cy="1046602"/>
          </a:xfrm>
          <a:custGeom>
            <a:avLst/>
            <a:gdLst>
              <a:gd name="connsiteX0" fmla="*/ 297455 w 1244906"/>
              <a:gd name="connsiteY0" fmla="*/ 176270 h 1046602"/>
              <a:gd name="connsiteX1" fmla="*/ 627961 w 1244906"/>
              <a:gd name="connsiteY1" fmla="*/ 0 h 1046602"/>
              <a:gd name="connsiteX2" fmla="*/ 969484 w 1244906"/>
              <a:gd name="connsiteY2" fmla="*/ 121185 h 1046602"/>
              <a:gd name="connsiteX3" fmla="*/ 1244906 w 1244906"/>
              <a:gd name="connsiteY3" fmla="*/ 418641 h 1046602"/>
              <a:gd name="connsiteX4" fmla="*/ 1167788 w 1244906"/>
              <a:gd name="connsiteY4" fmla="*/ 627961 h 1046602"/>
              <a:gd name="connsiteX5" fmla="*/ 1079653 w 1244906"/>
              <a:gd name="connsiteY5" fmla="*/ 738130 h 1046602"/>
              <a:gd name="connsiteX6" fmla="*/ 1068636 w 1244906"/>
              <a:gd name="connsiteY6" fmla="*/ 760164 h 1046602"/>
              <a:gd name="connsiteX7" fmla="*/ 1002535 w 1244906"/>
              <a:gd name="connsiteY7" fmla="*/ 859315 h 1046602"/>
              <a:gd name="connsiteX8" fmla="*/ 859316 w 1244906"/>
              <a:gd name="connsiteY8" fmla="*/ 947450 h 1046602"/>
              <a:gd name="connsiteX9" fmla="*/ 517793 w 1244906"/>
              <a:gd name="connsiteY9" fmla="*/ 1046602 h 1046602"/>
              <a:gd name="connsiteX10" fmla="*/ 363557 w 1244906"/>
              <a:gd name="connsiteY10" fmla="*/ 1046602 h 1046602"/>
              <a:gd name="connsiteX11" fmla="*/ 121186 w 1244906"/>
              <a:gd name="connsiteY11" fmla="*/ 771180 h 1046602"/>
              <a:gd name="connsiteX12" fmla="*/ 77118 w 1244906"/>
              <a:gd name="connsiteY12" fmla="*/ 672029 h 1046602"/>
              <a:gd name="connsiteX13" fmla="*/ 44067 w 1244906"/>
              <a:gd name="connsiteY13" fmla="*/ 627961 h 1046602"/>
              <a:gd name="connsiteX14" fmla="*/ 11017 w 1244906"/>
              <a:gd name="connsiteY14" fmla="*/ 550843 h 1046602"/>
              <a:gd name="connsiteX15" fmla="*/ 0 w 1244906"/>
              <a:gd name="connsiteY15" fmla="*/ 385590 h 1046602"/>
              <a:gd name="connsiteX16" fmla="*/ 11017 w 1244906"/>
              <a:gd name="connsiteY16" fmla="*/ 275421 h 1046602"/>
              <a:gd name="connsiteX17" fmla="*/ 121186 w 1244906"/>
              <a:gd name="connsiteY17" fmla="*/ 143219 h 1046602"/>
              <a:gd name="connsiteX18" fmla="*/ 319489 w 1244906"/>
              <a:gd name="connsiteY18" fmla="*/ 121185 h 1046602"/>
              <a:gd name="connsiteX19" fmla="*/ 352540 w 1244906"/>
              <a:gd name="connsiteY19" fmla="*/ 176270 h 1046602"/>
              <a:gd name="connsiteX20" fmla="*/ 297455 w 1244906"/>
              <a:gd name="connsiteY20" fmla="*/ 176270 h 10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44906" h="1046602">
                <a:moveTo>
                  <a:pt x="297455" y="176270"/>
                </a:moveTo>
                <a:lnTo>
                  <a:pt x="627961" y="0"/>
                </a:lnTo>
                <a:lnTo>
                  <a:pt x="969484" y="121185"/>
                </a:lnTo>
                <a:lnTo>
                  <a:pt x="1244906" y="418641"/>
                </a:lnTo>
                <a:lnTo>
                  <a:pt x="1167788" y="627961"/>
                </a:lnTo>
                <a:cubicBezTo>
                  <a:pt x="1127858" y="674546"/>
                  <a:pt x="1106863" y="692781"/>
                  <a:pt x="1079653" y="738130"/>
                </a:cubicBezTo>
                <a:cubicBezTo>
                  <a:pt x="1075428" y="745171"/>
                  <a:pt x="1072308" y="752819"/>
                  <a:pt x="1068636" y="760164"/>
                </a:cubicBezTo>
                <a:lnTo>
                  <a:pt x="1002535" y="859315"/>
                </a:lnTo>
                <a:cubicBezTo>
                  <a:pt x="874421" y="940841"/>
                  <a:pt x="924175" y="915019"/>
                  <a:pt x="859316" y="947450"/>
                </a:cubicBezTo>
                <a:lnTo>
                  <a:pt x="517793" y="1046602"/>
                </a:lnTo>
                <a:lnTo>
                  <a:pt x="363557" y="1046602"/>
                </a:lnTo>
                <a:lnTo>
                  <a:pt x="121186" y="771180"/>
                </a:lnTo>
                <a:cubicBezTo>
                  <a:pt x="106497" y="738130"/>
                  <a:pt x="94265" y="703873"/>
                  <a:pt x="77118" y="672029"/>
                </a:cubicBezTo>
                <a:cubicBezTo>
                  <a:pt x="68413" y="655862"/>
                  <a:pt x="52279" y="644384"/>
                  <a:pt x="44067" y="627961"/>
                </a:cubicBezTo>
                <a:cubicBezTo>
                  <a:pt x="-3285" y="533256"/>
                  <a:pt x="43751" y="583577"/>
                  <a:pt x="11017" y="550843"/>
                </a:cubicBezTo>
                <a:lnTo>
                  <a:pt x="0" y="385590"/>
                </a:lnTo>
                <a:lnTo>
                  <a:pt x="11017" y="275421"/>
                </a:lnTo>
                <a:lnTo>
                  <a:pt x="121186" y="143219"/>
                </a:lnTo>
                <a:cubicBezTo>
                  <a:pt x="252601" y="114015"/>
                  <a:pt x="186480" y="121185"/>
                  <a:pt x="319489" y="121185"/>
                </a:cubicBezTo>
                <a:lnTo>
                  <a:pt x="352540" y="176270"/>
                </a:lnTo>
                <a:lnTo>
                  <a:pt x="297455" y="17627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6734931" y="3637238"/>
            <a:ext cx="1178805" cy="1178804"/>
          </a:xfrm>
          <a:custGeom>
            <a:avLst/>
            <a:gdLst>
              <a:gd name="connsiteX0" fmla="*/ 33051 w 1178805"/>
              <a:gd name="connsiteY0" fmla="*/ 672029 h 1178804"/>
              <a:gd name="connsiteX1" fmla="*/ 33051 w 1178805"/>
              <a:gd name="connsiteY1" fmla="*/ 672029 h 1178804"/>
              <a:gd name="connsiteX2" fmla="*/ 319490 w 1178805"/>
              <a:gd name="connsiteY2" fmla="*/ 231354 h 1178804"/>
              <a:gd name="connsiteX3" fmla="*/ 429658 w 1178805"/>
              <a:gd name="connsiteY3" fmla="*/ 132202 h 1178804"/>
              <a:gd name="connsiteX4" fmla="*/ 473726 w 1178805"/>
              <a:gd name="connsiteY4" fmla="*/ 88135 h 1178804"/>
              <a:gd name="connsiteX5" fmla="*/ 561861 w 1178805"/>
              <a:gd name="connsiteY5" fmla="*/ 0 h 1178804"/>
              <a:gd name="connsiteX6" fmla="*/ 815249 w 1178805"/>
              <a:gd name="connsiteY6" fmla="*/ 275421 h 1178804"/>
              <a:gd name="connsiteX7" fmla="*/ 892367 w 1178805"/>
              <a:gd name="connsiteY7" fmla="*/ 374573 h 1178804"/>
              <a:gd name="connsiteX8" fmla="*/ 1046603 w 1178805"/>
              <a:gd name="connsiteY8" fmla="*/ 517792 h 1178804"/>
              <a:gd name="connsiteX9" fmla="*/ 1123721 w 1178805"/>
              <a:gd name="connsiteY9" fmla="*/ 572877 h 1178804"/>
              <a:gd name="connsiteX10" fmla="*/ 1145755 w 1178805"/>
              <a:gd name="connsiteY10" fmla="*/ 605927 h 1178804"/>
              <a:gd name="connsiteX11" fmla="*/ 1178805 w 1178805"/>
              <a:gd name="connsiteY11" fmla="*/ 649995 h 1178804"/>
              <a:gd name="connsiteX12" fmla="*/ 528810 w 1178805"/>
              <a:gd name="connsiteY12" fmla="*/ 1079653 h 1178804"/>
              <a:gd name="connsiteX13" fmla="*/ 308473 w 1178805"/>
              <a:gd name="connsiteY13" fmla="*/ 1134737 h 1178804"/>
              <a:gd name="connsiteX14" fmla="*/ 187287 w 1178805"/>
              <a:gd name="connsiteY14" fmla="*/ 1178804 h 1178804"/>
              <a:gd name="connsiteX15" fmla="*/ 0 w 1178805"/>
              <a:gd name="connsiteY15" fmla="*/ 1101686 h 1178804"/>
              <a:gd name="connsiteX16" fmla="*/ 0 w 1178805"/>
              <a:gd name="connsiteY16" fmla="*/ 848298 h 1178804"/>
              <a:gd name="connsiteX17" fmla="*/ 33051 w 1178805"/>
              <a:gd name="connsiteY17" fmla="*/ 672029 h 1178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8805" h="1178804">
                <a:moveTo>
                  <a:pt x="33051" y="672029"/>
                </a:moveTo>
                <a:lnTo>
                  <a:pt x="33051" y="672029"/>
                </a:lnTo>
                <a:lnTo>
                  <a:pt x="319490" y="231354"/>
                </a:lnTo>
                <a:cubicBezTo>
                  <a:pt x="336203" y="217028"/>
                  <a:pt x="405908" y="160702"/>
                  <a:pt x="429658" y="132202"/>
                </a:cubicBezTo>
                <a:cubicBezTo>
                  <a:pt x="467640" y="86623"/>
                  <a:pt x="432783" y="108605"/>
                  <a:pt x="473726" y="88135"/>
                </a:cubicBezTo>
                <a:lnTo>
                  <a:pt x="561861" y="0"/>
                </a:lnTo>
                <a:lnTo>
                  <a:pt x="815249" y="275421"/>
                </a:lnTo>
                <a:cubicBezTo>
                  <a:pt x="876370" y="360991"/>
                  <a:pt x="847995" y="330201"/>
                  <a:pt x="892367" y="374573"/>
                </a:cubicBezTo>
                <a:lnTo>
                  <a:pt x="1046603" y="517792"/>
                </a:lnTo>
                <a:cubicBezTo>
                  <a:pt x="1072309" y="536154"/>
                  <a:pt x="1100110" y="551890"/>
                  <a:pt x="1123721" y="572877"/>
                </a:cubicBezTo>
                <a:cubicBezTo>
                  <a:pt x="1133617" y="581674"/>
                  <a:pt x="1145755" y="605927"/>
                  <a:pt x="1145755" y="605927"/>
                </a:cubicBezTo>
                <a:lnTo>
                  <a:pt x="1178805" y="649995"/>
                </a:lnTo>
                <a:lnTo>
                  <a:pt x="528810" y="1079653"/>
                </a:lnTo>
                <a:lnTo>
                  <a:pt x="308473" y="1134737"/>
                </a:lnTo>
                <a:cubicBezTo>
                  <a:pt x="201531" y="1170385"/>
                  <a:pt x="240482" y="1152209"/>
                  <a:pt x="187287" y="1178804"/>
                </a:cubicBezTo>
                <a:lnTo>
                  <a:pt x="0" y="1101686"/>
                </a:lnTo>
                <a:lnTo>
                  <a:pt x="0" y="848298"/>
                </a:lnTo>
                <a:lnTo>
                  <a:pt x="33051" y="6720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8796759" y="3637238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Fe</a:t>
            </a:r>
            <a:r>
              <a:rPr lang="en-AU" baseline="30000" dirty="0" smtClean="0"/>
              <a:t>3+</a:t>
            </a:r>
            <a:endParaRPr lang="en-GB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8796759" y="4323873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Fe</a:t>
            </a:r>
            <a:r>
              <a:rPr lang="en-AU" baseline="30000" dirty="0"/>
              <a:t>2</a:t>
            </a:r>
            <a:r>
              <a:rPr lang="en-AU" baseline="30000" dirty="0" smtClean="0"/>
              <a:t>+</a:t>
            </a:r>
            <a:endParaRPr lang="en-GB" baseline="30000" dirty="0"/>
          </a:p>
        </p:txBody>
      </p:sp>
      <p:cxnSp>
        <p:nvCxnSpPr>
          <p:cNvPr id="9" name="Straight Arrow Connector 8"/>
          <p:cNvCxnSpPr>
            <a:stCxn id="6" idx="1"/>
          </p:cNvCxnSpPr>
          <p:nvPr/>
        </p:nvCxnSpPr>
        <p:spPr>
          <a:xfrm flipH="1">
            <a:off x="7913736" y="3821904"/>
            <a:ext cx="883023" cy="321833"/>
          </a:xfrm>
          <a:prstGeom prst="straightConnector1">
            <a:avLst/>
          </a:prstGeom>
          <a:ln w="158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979837" y="4226640"/>
            <a:ext cx="846315" cy="187509"/>
          </a:xfrm>
          <a:prstGeom prst="straightConnector1">
            <a:avLst/>
          </a:prstGeom>
          <a:ln w="158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896091" y="3637238"/>
            <a:ext cx="914540" cy="208415"/>
          </a:xfrm>
          <a:prstGeom prst="straightConnector1">
            <a:avLst/>
          </a:prstGeom>
          <a:ln w="158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70599" y="338570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Cu</a:t>
            </a:r>
            <a:r>
              <a:rPr lang="en-AU" baseline="30000" dirty="0" smtClean="0"/>
              <a:t>2+</a:t>
            </a:r>
            <a:endParaRPr lang="en-GB" baseline="300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961814" y="3946800"/>
            <a:ext cx="810547" cy="150383"/>
          </a:xfrm>
          <a:prstGeom prst="straightConnector1">
            <a:avLst/>
          </a:prstGeom>
          <a:ln w="158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93251" y="3946800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AsO</a:t>
            </a:r>
            <a:r>
              <a:rPr lang="en-AU" baseline="-25000" dirty="0" smtClean="0"/>
              <a:t>4</a:t>
            </a:r>
            <a:r>
              <a:rPr lang="en-AU" baseline="30000" dirty="0"/>
              <a:t>3</a:t>
            </a:r>
            <a:r>
              <a:rPr lang="en-AU" baseline="30000" dirty="0" smtClean="0"/>
              <a:t>+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359595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7594103" y="4077242"/>
            <a:ext cx="1110868" cy="1110868"/>
          </a:xfrm>
          <a:prstGeom prst="ellipse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Passivation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Elemental sulphur is an insulator</a:t>
            </a:r>
          </a:p>
          <a:p>
            <a:endParaRPr lang="en-AU" dirty="0"/>
          </a:p>
          <a:p>
            <a:r>
              <a:rPr lang="en-AU" dirty="0" smtClean="0"/>
              <a:t>Formation of a layer of sulphur on the enargite surface impedes the reaction</a:t>
            </a:r>
          </a:p>
          <a:p>
            <a:endParaRPr lang="en-AU" dirty="0"/>
          </a:p>
          <a:p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7728078" y="4240280"/>
            <a:ext cx="842917" cy="78479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4123633" y="4118717"/>
            <a:ext cx="1110868" cy="111086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117524" y="4097418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Fe</a:t>
            </a:r>
            <a:r>
              <a:rPr lang="en-AU" baseline="30000" dirty="0" smtClean="0"/>
              <a:t>3+</a:t>
            </a:r>
            <a:endParaRPr lang="en-GB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6117524" y="4784053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Fe</a:t>
            </a:r>
            <a:r>
              <a:rPr lang="en-AU" baseline="30000" dirty="0"/>
              <a:t>2</a:t>
            </a:r>
            <a:r>
              <a:rPr lang="en-AU" baseline="30000" dirty="0" smtClean="0"/>
              <a:t>+</a:t>
            </a:r>
            <a:endParaRPr lang="en-GB" baseline="30000" dirty="0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>
          <a:xfrm flipH="1">
            <a:off x="5234501" y="4282084"/>
            <a:ext cx="883023" cy="321833"/>
          </a:xfrm>
          <a:prstGeom prst="straightConnector1">
            <a:avLst/>
          </a:prstGeom>
          <a:ln w="158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300602" y="4686820"/>
            <a:ext cx="846315" cy="187509"/>
          </a:xfrm>
          <a:prstGeom prst="straightConnector1">
            <a:avLst/>
          </a:prstGeom>
          <a:ln w="158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3210316" y="4348948"/>
            <a:ext cx="914540" cy="208415"/>
          </a:xfrm>
          <a:prstGeom prst="straightConnector1">
            <a:avLst/>
          </a:prstGeom>
          <a:ln w="158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84824" y="409741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Cu</a:t>
            </a:r>
            <a:r>
              <a:rPr lang="en-AU" baseline="30000" dirty="0" smtClean="0"/>
              <a:t>2+</a:t>
            </a:r>
            <a:endParaRPr lang="en-GB" baseline="30000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276039" y="4658510"/>
            <a:ext cx="810547" cy="150383"/>
          </a:xfrm>
          <a:prstGeom prst="straightConnector1">
            <a:avLst/>
          </a:prstGeom>
          <a:ln w="15875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07476" y="4658510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AsO</a:t>
            </a:r>
            <a:r>
              <a:rPr lang="en-AU" baseline="-25000" dirty="0" smtClean="0"/>
              <a:t>4</a:t>
            </a:r>
            <a:r>
              <a:rPr lang="en-AU" baseline="30000" dirty="0"/>
              <a:t>3</a:t>
            </a:r>
            <a:r>
              <a:rPr lang="en-AU" baseline="30000" dirty="0" smtClean="0"/>
              <a:t>+</a:t>
            </a:r>
            <a:endParaRPr lang="en-GB" baseline="30000" dirty="0"/>
          </a:p>
        </p:txBody>
      </p:sp>
      <p:sp>
        <p:nvSpPr>
          <p:cNvPr id="15" name="TextBox 14"/>
          <p:cNvSpPr txBox="1"/>
          <p:nvPr/>
        </p:nvSpPr>
        <p:spPr>
          <a:xfrm>
            <a:off x="8570995" y="3507129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</a:t>
            </a:r>
            <a:r>
              <a:rPr lang="en-AU" baseline="30000" dirty="0" smtClean="0"/>
              <a:t>0</a:t>
            </a:r>
            <a:endParaRPr lang="en-GB" baseline="30000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8437944" y="3784922"/>
            <a:ext cx="267027" cy="455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32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Passive Layer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Very difficult for ions/electrons to diffuse through passive layer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4687747" y="2943828"/>
            <a:ext cx="2790308" cy="3054510"/>
          </a:xfrm>
          <a:prstGeom prst="ellipse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024270" y="3392127"/>
            <a:ext cx="2117262" cy="215791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8024555" y="3808051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Fe</a:t>
            </a:r>
            <a:r>
              <a:rPr lang="en-AU" baseline="30000" dirty="0" smtClean="0"/>
              <a:t>3+</a:t>
            </a:r>
            <a:endParaRPr lang="en-GB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8024555" y="4494686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Fe</a:t>
            </a:r>
            <a:r>
              <a:rPr lang="en-AU" baseline="30000" dirty="0"/>
              <a:t>2</a:t>
            </a:r>
            <a:r>
              <a:rPr lang="en-AU" baseline="30000" dirty="0" smtClean="0"/>
              <a:t>+</a:t>
            </a:r>
            <a:endParaRPr lang="en-GB" baseline="30000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7141532" y="3992717"/>
            <a:ext cx="883023" cy="321833"/>
          </a:xfrm>
          <a:prstGeom prst="straightConnector1">
            <a:avLst/>
          </a:prstGeom>
          <a:ln w="158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207633" y="4397453"/>
            <a:ext cx="846315" cy="187509"/>
          </a:xfrm>
          <a:prstGeom prst="straightConnector1">
            <a:avLst/>
          </a:prstGeom>
          <a:ln w="158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479722" y="3853801"/>
            <a:ext cx="4561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06783" y="4237606"/>
            <a:ext cx="4561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33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Passivation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Passivation slows or stops leaching 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3110912"/>
              </p:ext>
            </p:extLst>
          </p:nvPr>
        </p:nvGraphicFramePr>
        <p:xfrm>
          <a:off x="4071093" y="2906084"/>
          <a:ext cx="5438775" cy="3233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44810" y="2824223"/>
            <a:ext cx="4139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mtClean="0"/>
              <a:t>Rate change to control by diffusion</a:t>
            </a:r>
          </a:p>
          <a:p>
            <a:pPr algn="ctr"/>
            <a:r>
              <a:rPr lang="en-AU" smtClean="0"/>
              <a:t>through passive layer </a:t>
            </a:r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204030" y="3229337"/>
            <a:ext cx="1157469" cy="636607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95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Avoiding passivation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3 Major methods to avoid passivation</a:t>
            </a:r>
          </a:p>
          <a:p>
            <a:endParaRPr lang="en-AU" dirty="0"/>
          </a:p>
          <a:p>
            <a:r>
              <a:rPr lang="en-AU" dirty="0" smtClean="0"/>
              <a:t>More oxidising conditions to oxidise sulphur (excess reagent use)</a:t>
            </a:r>
          </a:p>
          <a:p>
            <a:endParaRPr lang="en-AU" dirty="0"/>
          </a:p>
          <a:p>
            <a:r>
              <a:rPr lang="en-AU" dirty="0" smtClean="0"/>
              <a:t>Fine grinding: Smaller particles are less affected by passivation</a:t>
            </a:r>
          </a:p>
          <a:p>
            <a:endParaRPr lang="en-AU" dirty="0"/>
          </a:p>
          <a:p>
            <a:r>
              <a:rPr lang="en-AU" dirty="0" smtClean="0"/>
              <a:t>Increasing conductivity of layer</a:t>
            </a:r>
          </a:p>
          <a:p>
            <a:pPr lvl="1"/>
            <a:r>
              <a:rPr lang="en-AU" dirty="0" smtClean="0"/>
              <a:t>Achieved in literature by addition of activated carbon or silver-bearing pyrite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70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Arsenic precipitation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FeAsO</a:t>
            </a:r>
            <a:r>
              <a:rPr lang="en-AU" baseline="-25000" dirty="0" smtClean="0"/>
              <a:t>4</a:t>
            </a:r>
            <a:r>
              <a:rPr lang="en-AU" dirty="0" smtClean="0"/>
              <a:t> precipitation is dependent on pH, temperature and saturation</a:t>
            </a:r>
          </a:p>
          <a:p>
            <a:endParaRPr lang="en-AU" dirty="0"/>
          </a:p>
          <a:p>
            <a:r>
              <a:rPr lang="en-AU" dirty="0" smtClean="0"/>
              <a:t>Control of free acid provides better control of reaction</a:t>
            </a:r>
          </a:p>
          <a:p>
            <a:endParaRPr lang="en-AU" dirty="0"/>
          </a:p>
          <a:p>
            <a:r>
              <a:rPr lang="en-AU" dirty="0" smtClean="0"/>
              <a:t>Still subject to precipitation events when </a:t>
            </a:r>
          </a:p>
          <a:p>
            <a:pPr marL="0" indent="0">
              <a:buNone/>
            </a:pPr>
            <a:r>
              <a:rPr lang="en-AU" dirty="0" smtClean="0"/>
              <a:t>supersaturation is reached</a:t>
            </a:r>
          </a:p>
          <a:p>
            <a:endParaRPr lang="en-AU" dirty="0"/>
          </a:p>
          <a:p>
            <a:r>
              <a:rPr lang="en-AU" dirty="0" smtClean="0"/>
              <a:t>Use of seed material provides better</a:t>
            </a:r>
          </a:p>
          <a:p>
            <a:pPr marL="0" indent="0">
              <a:buNone/>
            </a:pPr>
            <a:r>
              <a:rPr lang="en-AU" dirty="0"/>
              <a:t>c</a:t>
            </a:r>
            <a:r>
              <a:rPr lang="en-AU" dirty="0" smtClean="0"/>
              <a:t>ontrol and larger particles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4443"/>
              </p:ext>
            </p:extLst>
          </p:nvPr>
        </p:nvGraphicFramePr>
        <p:xfrm>
          <a:off x="7326774" y="3518704"/>
          <a:ext cx="4737773" cy="277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8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Arsenic Precipitation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 combination of high temperature, low free acid and the presence of seed provide the lowest residual arsenic concentration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18" y="3004475"/>
            <a:ext cx="3629025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68" y="3004475"/>
            <a:ext cx="3657600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063" y="3004475"/>
            <a:ext cx="3657600" cy="26384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460830" y="6139822"/>
            <a:ext cx="5479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Singhania</a:t>
            </a:r>
            <a:r>
              <a:rPr lang="en-AU" dirty="0" smtClean="0"/>
              <a:t>, et. </a:t>
            </a:r>
            <a:r>
              <a:rPr lang="en-AU" dirty="0"/>
              <a:t>a</a:t>
            </a:r>
            <a:r>
              <a:rPr lang="en-AU" dirty="0" smtClean="0"/>
              <a:t>l., 2005 &amp; </a:t>
            </a:r>
            <a:r>
              <a:rPr lang="en-AU" dirty="0" err="1" smtClean="0"/>
              <a:t>Singhania</a:t>
            </a:r>
            <a:r>
              <a:rPr lang="en-AU" dirty="0" smtClean="0"/>
              <a:t>, et. </a:t>
            </a:r>
            <a:r>
              <a:rPr lang="en-AU" dirty="0"/>
              <a:t>a</a:t>
            </a:r>
            <a:r>
              <a:rPr lang="en-AU" dirty="0" smtClean="0"/>
              <a:t>l., 2006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83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http://www.mcc.com.cn/mccen/focus/_</a:t>
            </a:r>
            <a:r>
              <a:rPr lang="en-GB" dirty="0" smtClean="0">
                <a:hlinkClick r:id="rId2"/>
              </a:rPr>
              <a:t>325423/347090/index.html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www.yogeshchemicals.com/arsenic-trioxide.htm</a:t>
            </a:r>
            <a:endParaRPr lang="en-GB" dirty="0" smtClean="0"/>
          </a:p>
          <a:p>
            <a:pPr marL="0" indent="0">
              <a:buNone/>
            </a:pPr>
            <a:r>
              <a:rPr lang="en-AU" dirty="0"/>
              <a:t>S. </a:t>
            </a:r>
            <a:r>
              <a:rPr lang="en-AU" dirty="0" err="1"/>
              <a:t>Singhania</a:t>
            </a:r>
            <a:r>
              <a:rPr lang="en-AU" dirty="0"/>
              <a:t>, Wang, Q., </a:t>
            </a:r>
            <a:r>
              <a:rPr lang="en-AU" dirty="0" err="1"/>
              <a:t>Filippou</a:t>
            </a:r>
            <a:r>
              <a:rPr lang="en-AU" dirty="0"/>
              <a:t>, D., Demopoulos, G. P., </a:t>
            </a:r>
            <a:r>
              <a:rPr lang="en-AU" i="1" dirty="0"/>
              <a:t>Metallurgical and Materials Transactions B.</a:t>
            </a:r>
            <a:r>
              <a:rPr lang="en-AU" dirty="0"/>
              <a:t>, 2005, </a:t>
            </a:r>
            <a:r>
              <a:rPr lang="en-AU" b="1" dirty="0"/>
              <a:t>36B</a:t>
            </a:r>
            <a:r>
              <a:rPr lang="en-AU" dirty="0"/>
              <a:t>, 327-333</a:t>
            </a:r>
            <a:r>
              <a:rPr lang="en-AU" dirty="0" smtClean="0"/>
              <a:t>.</a:t>
            </a:r>
            <a:endParaRPr lang="en-GB" dirty="0"/>
          </a:p>
          <a:p>
            <a:pPr marL="0" indent="0">
              <a:buNone/>
            </a:pPr>
            <a:r>
              <a:rPr lang="en-AU" dirty="0" smtClean="0"/>
              <a:t>S</a:t>
            </a:r>
            <a:r>
              <a:rPr lang="en-AU" dirty="0"/>
              <a:t>. </a:t>
            </a:r>
            <a:r>
              <a:rPr lang="en-AU" dirty="0" err="1"/>
              <a:t>Singhania</a:t>
            </a:r>
            <a:r>
              <a:rPr lang="en-AU" dirty="0"/>
              <a:t>, Wang, Q., </a:t>
            </a:r>
            <a:r>
              <a:rPr lang="en-AU" dirty="0" err="1"/>
              <a:t>Filippou</a:t>
            </a:r>
            <a:r>
              <a:rPr lang="en-AU" dirty="0"/>
              <a:t>, D., Demopoulos, G. P., </a:t>
            </a:r>
            <a:r>
              <a:rPr lang="en-AU" i="1" dirty="0"/>
              <a:t>Metallurgical and Materials Transactions B.</a:t>
            </a:r>
            <a:r>
              <a:rPr lang="en-AU" dirty="0"/>
              <a:t>, 2006, </a:t>
            </a:r>
            <a:r>
              <a:rPr lang="en-AU" b="1" dirty="0"/>
              <a:t>37B</a:t>
            </a:r>
            <a:r>
              <a:rPr lang="en-AU" dirty="0"/>
              <a:t>, 189-197.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673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256</TotalTime>
  <Words>917</Words>
  <Application>Microsoft Office PowerPoint</Application>
  <PresentationFormat>Widescreen</PresentationFormat>
  <Paragraphs>248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Cambria Math</vt:lpstr>
      <vt:lpstr>Century Gothic</vt:lpstr>
      <vt:lpstr>Symbol</vt:lpstr>
      <vt:lpstr>Wingdings</vt:lpstr>
      <vt:lpstr>Wingdings 3</vt:lpstr>
      <vt:lpstr>Wisp</vt:lpstr>
      <vt:lpstr>Processing arsenical copper sulphide ores</vt:lpstr>
      <vt:lpstr>Non-arsenical ores</vt:lpstr>
      <vt:lpstr>Smelting in more detail</vt:lpstr>
      <vt:lpstr>Chemistry</vt:lpstr>
      <vt:lpstr>Add arsenic</vt:lpstr>
      <vt:lpstr>Arsenic occurrences</vt:lpstr>
      <vt:lpstr>So what do we do?</vt:lpstr>
      <vt:lpstr>Pre-leaching arsenic</vt:lpstr>
      <vt:lpstr>Hydrometallurgical options</vt:lpstr>
      <vt:lpstr>Pressure oxidation</vt:lpstr>
      <vt:lpstr>Fe(III)/Fe(II) couple</vt:lpstr>
      <vt:lpstr>Fe(III)/Fe(II)</vt:lpstr>
      <vt:lpstr>Pressure Oxidation</vt:lpstr>
      <vt:lpstr>Pressure Oxidation</vt:lpstr>
      <vt:lpstr>Overall reaction</vt:lpstr>
      <vt:lpstr>CESL Process</vt:lpstr>
      <vt:lpstr>Biological oxidation</vt:lpstr>
      <vt:lpstr>Biological oxidation</vt:lpstr>
      <vt:lpstr>Atmospheric Leaching</vt:lpstr>
      <vt:lpstr>Atmospheric leaching</vt:lpstr>
      <vt:lpstr>GalvanoxTM</vt:lpstr>
      <vt:lpstr>Passivation</vt:lpstr>
      <vt:lpstr>Passive Layer</vt:lpstr>
      <vt:lpstr>Passivation</vt:lpstr>
      <vt:lpstr>Avoiding passivation</vt:lpstr>
      <vt:lpstr>Arsenic precipitation</vt:lpstr>
      <vt:lpstr>Arsenic Precipitation</vt:lpstr>
      <vt:lpstr>References</vt:lpstr>
    </vt:vector>
  </TitlesOfParts>
  <Company>Curtin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Processing arsenical copper sulphide ores</dc:title>
  <dc:creator>Laurence Dyer</dc:creator>
  <cp:lastModifiedBy>Laurence Dyer</cp:lastModifiedBy>
  <cp:revision>29</cp:revision>
  <dcterms:created xsi:type="dcterms:W3CDTF">2015-12-10T14:40:13Z</dcterms:created>
  <dcterms:modified xsi:type="dcterms:W3CDTF">2015-12-11T09:31:55Z</dcterms:modified>
</cp:coreProperties>
</file>